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58" r:id="rId2"/>
    <p:sldId id="705" r:id="rId3"/>
    <p:sldId id="702" r:id="rId4"/>
    <p:sldId id="703" r:id="rId5"/>
    <p:sldId id="704" r:id="rId6"/>
    <p:sldId id="715" r:id="rId7"/>
    <p:sldId id="716" r:id="rId8"/>
    <p:sldId id="717" r:id="rId9"/>
    <p:sldId id="718" r:id="rId10"/>
    <p:sldId id="719" r:id="rId11"/>
    <p:sldId id="720" r:id="rId12"/>
    <p:sldId id="742" r:id="rId13"/>
    <p:sldId id="721" r:id="rId14"/>
    <p:sldId id="706" r:id="rId15"/>
    <p:sldId id="707" r:id="rId16"/>
    <p:sldId id="723" r:id="rId17"/>
    <p:sldId id="708" r:id="rId18"/>
    <p:sldId id="724" r:id="rId19"/>
    <p:sldId id="725" r:id="rId20"/>
    <p:sldId id="738" r:id="rId21"/>
    <p:sldId id="726" r:id="rId22"/>
    <p:sldId id="727" r:id="rId23"/>
    <p:sldId id="728" r:id="rId24"/>
    <p:sldId id="729" r:id="rId25"/>
    <p:sldId id="730" r:id="rId26"/>
    <p:sldId id="731" r:id="rId27"/>
    <p:sldId id="732" r:id="rId28"/>
    <p:sldId id="733" r:id="rId29"/>
    <p:sldId id="744" r:id="rId30"/>
    <p:sldId id="743" r:id="rId31"/>
    <p:sldId id="735" r:id="rId32"/>
    <p:sldId id="736" r:id="rId33"/>
    <p:sldId id="709" r:id="rId34"/>
    <p:sldId id="710" r:id="rId35"/>
    <p:sldId id="737" r:id="rId36"/>
  </p:sldIdLst>
  <p:sldSz cx="9144000" cy="6858000" type="screen4x3"/>
  <p:notesSz cx="7053263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3842" autoAdjust="0"/>
  </p:normalViewPr>
  <p:slideViewPr>
    <p:cSldViewPr>
      <p:cViewPr varScale="1">
        <p:scale>
          <a:sx n="62" d="100"/>
          <a:sy n="62" d="100"/>
        </p:scale>
        <p:origin x="16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5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56414" cy="465455"/>
          </a:xfrm>
          <a:prstGeom prst="rect">
            <a:avLst/>
          </a:prstGeom>
        </p:spPr>
        <p:txBody>
          <a:bodyPr vert="horz" lIns="93485" tIns="46743" rIns="93485" bIns="46743" rtlCol="0"/>
          <a:lstStyle>
            <a:lvl1pPr algn="l">
              <a:defRPr sz="1200"/>
            </a:lvl1pPr>
          </a:lstStyle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8" y="0"/>
            <a:ext cx="3056414" cy="465455"/>
          </a:xfrm>
          <a:prstGeom prst="rect">
            <a:avLst/>
          </a:prstGeom>
        </p:spPr>
        <p:txBody>
          <a:bodyPr vert="horz" lIns="93485" tIns="46743" rIns="93485" bIns="46743" rtlCol="0"/>
          <a:lstStyle>
            <a:lvl1pPr algn="r">
              <a:defRPr sz="1200"/>
            </a:lvl1pPr>
          </a:lstStyle>
          <a:p>
            <a:fld id="{1502E1A5-23D9-4EBF-898F-E94FCE0E4C3D}" type="datetimeFigureOut">
              <a:rPr lang="en-US" smtClean="0">
                <a:latin typeface="Times New Roman" panose="02020603050405020304" pitchFamily="18" charset="0"/>
              </a:rPr>
              <a:pPr/>
              <a:t>10/30/2017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29"/>
            <a:ext cx="3056414" cy="465455"/>
          </a:xfrm>
          <a:prstGeom prst="rect">
            <a:avLst/>
          </a:prstGeom>
        </p:spPr>
        <p:txBody>
          <a:bodyPr vert="horz" lIns="93485" tIns="46743" rIns="93485" bIns="46743" rtlCol="0" anchor="b"/>
          <a:lstStyle>
            <a:lvl1pPr algn="l">
              <a:defRPr sz="1200"/>
            </a:lvl1pPr>
          </a:lstStyle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8" y="8842029"/>
            <a:ext cx="3056414" cy="465455"/>
          </a:xfrm>
          <a:prstGeom prst="rect">
            <a:avLst/>
          </a:prstGeom>
        </p:spPr>
        <p:txBody>
          <a:bodyPr vert="horz" lIns="93485" tIns="46743" rIns="93485" bIns="46743" rtlCol="0" anchor="b"/>
          <a:lstStyle>
            <a:lvl1pPr algn="r">
              <a:defRPr sz="1200"/>
            </a:lvl1pPr>
          </a:lstStyle>
          <a:p>
            <a:fld id="{CE0A5AFA-6FD6-4FCE-BD34-E6F388712F7F}" type="slidenum">
              <a:rPr lang="en-US" smtClean="0">
                <a:latin typeface="Times New Roman" panose="02020603050405020304" pitchFamily="18" charset="0"/>
              </a:rPr>
              <a:pPr/>
              <a:t>‹#›</a:t>
            </a:fld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787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56414" cy="465455"/>
          </a:xfrm>
          <a:prstGeom prst="rect">
            <a:avLst/>
          </a:prstGeom>
        </p:spPr>
        <p:txBody>
          <a:bodyPr vert="horz" lIns="93485" tIns="46743" rIns="93485" bIns="46743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8" y="0"/>
            <a:ext cx="3056414" cy="465455"/>
          </a:xfrm>
          <a:prstGeom prst="rect">
            <a:avLst/>
          </a:prstGeom>
        </p:spPr>
        <p:txBody>
          <a:bodyPr vert="horz" lIns="93485" tIns="46743" rIns="93485" bIns="46743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9527843A-071B-4FB9-820F-368E3ADF51AF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696913"/>
            <a:ext cx="4656137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85" tIns="46743" rIns="93485" bIns="4674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vert="horz" lIns="93485" tIns="46743" rIns="93485" bIns="46743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29"/>
            <a:ext cx="3056414" cy="465455"/>
          </a:xfrm>
          <a:prstGeom prst="rect">
            <a:avLst/>
          </a:prstGeom>
        </p:spPr>
        <p:txBody>
          <a:bodyPr vert="horz" lIns="93485" tIns="46743" rIns="93485" bIns="46743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8" y="8842029"/>
            <a:ext cx="3056414" cy="465455"/>
          </a:xfrm>
          <a:prstGeom prst="rect">
            <a:avLst/>
          </a:prstGeom>
        </p:spPr>
        <p:txBody>
          <a:bodyPr vert="horz" lIns="93485" tIns="46743" rIns="93485" bIns="46743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4071390A-EE41-4470-BB1A-6A10E495D4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753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8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35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8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99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76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96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9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63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4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2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65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6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85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77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7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71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49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39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58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5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32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31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46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39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81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94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19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5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1390A-EE41-4470-BB1A-6A10E495D47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4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16CF5-4094-4E7D-B6BF-4C89551A3453}" type="datetime1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9DE94-242A-4DE0-A1B2-A9AC1547E566}" type="datetime1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34C6-22AB-4819-B4E6-8C22285AF4CB}" type="datetime1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DCEBD-842C-4CE7-8F58-31D0F0862739}" type="datetime1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5DC82-672B-41E7-8673-84113A3DE820}" type="datetime1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28CA4-FC34-4171-BC23-A6A70B6C0902}" type="datetime1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6C026-63F3-467C-A131-CB9A008DB35D}" type="datetime1">
              <a:rPr lang="en-US" smtClean="0"/>
              <a:pPr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07C2-E39A-4C39-AF60-7510C158B521}" type="datetime1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BA71-E9CC-4A2F-B063-04259493DF1A}" type="datetime1">
              <a:rPr lang="en-US" smtClean="0"/>
              <a:pPr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BB22-C6EF-4099-8C28-AD52A2C1AFDC}" type="datetime1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E8C58-B8C6-42C0-9A1D-999F5C090EA1}" type="datetime1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E239F39C-4431-42B7-9458-CC15782B613A}" type="datetime1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EFE2A4E9-3023-4203-874A-86A2AEA1524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mag.org/content/vol284/issue5423/images/large/se2497604001.jpe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" name="Text Box 3110"/>
          <p:cNvSpPr txBox="1">
            <a:spLocks noChangeArrowheads="1"/>
          </p:cNvSpPr>
          <p:nvPr/>
        </p:nvSpPr>
        <p:spPr bwMode="auto">
          <a:xfrm>
            <a:off x="333375" y="5486400"/>
            <a:ext cx="84391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1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- 2</a:t>
            </a:r>
            <a:r>
              <a:rPr lang="en-US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Lecture – 31.10.2017</a:t>
            </a:r>
          </a:p>
          <a:p>
            <a:pPr algn="ctr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A. Green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Biology, Technion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9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2A4E9-3023-4203-874A-86A2AEA1524F}" type="slidenum">
              <a:rPr lang="en-US" smtClean="0">
                <a:latin typeface="Times New Roman" panose="02020603050405020304" pitchFamily="18" charset="0"/>
              </a:rPr>
              <a:pPr/>
              <a:t>1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8121091" y="3544387"/>
            <a:ext cx="1676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</a:rPr>
              <a:t>New Yorker Cartoon</a:t>
            </a:r>
            <a:endParaRPr 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2420" y="457200"/>
            <a:ext cx="644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Evidence for Evolution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757" y="1506068"/>
            <a:ext cx="4929204" cy="398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מינים משתנים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57312"/>
            <a:ext cx="8229600" cy="53641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עמידויות לחומרים אנטיביוטיים ואנטי-ויראליים</a:t>
            </a:r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he-IL" dirty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</p:txBody>
      </p:sp>
      <p:sp>
        <p:nvSpPr>
          <p:cNvPr id="5" name="AutoShape 4" descr="Image result for pepper m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4098" name="Picture 2" descr="Image result for hiv 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0" y="2813018"/>
            <a:ext cx="3541631" cy="34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ntibiotic resista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50" y="2813018"/>
            <a:ext cx="4932855" cy="34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4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72" y="4380332"/>
            <a:ext cx="3450343" cy="29537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מינים משתנים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57312"/>
            <a:ext cx="8229600" cy="53641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ברירה מלאכותית בחקלאות</a:t>
            </a:r>
          </a:p>
          <a:p>
            <a:pPr marL="0" indent="0" algn="r" rtl="1">
              <a:buNone/>
            </a:pPr>
            <a:r>
              <a:rPr lang="he-IL" sz="2800" dirty="0" smtClean="0">
                <a:cs typeface="Narkisim" panose="020E0502050101010101" pitchFamily="34" charset="-79"/>
              </a:rPr>
              <a:t>הרבה לפני כל הפילוסופים והביולוגים...</a:t>
            </a:r>
            <a:endParaRPr lang="en-US" sz="2800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he-IL" dirty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</p:txBody>
      </p:sp>
      <p:sp>
        <p:nvSpPr>
          <p:cNvPr id="5" name="AutoShape 4" descr="Image result for pepper m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2" y="4646720"/>
            <a:ext cx="5388728" cy="1960784"/>
          </a:xfrm>
          <a:prstGeom prst="rect">
            <a:avLst/>
          </a:prstGeom>
        </p:spPr>
      </p:pic>
      <p:pic>
        <p:nvPicPr>
          <p:cNvPr id="8" name="Picture 2" descr="Image result for chicken evolu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413" y="2500312"/>
            <a:ext cx="2793588" cy="186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17" y="2500312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מינים משתנים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57312"/>
            <a:ext cx="8229600" cy="53641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ניסויים מבוקרים</a:t>
            </a:r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he-IL" dirty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</p:txBody>
      </p:sp>
      <p:sp>
        <p:nvSpPr>
          <p:cNvPr id="5" name="AutoShape 4" descr="Image result for pepper m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9" name="Picture 2" descr="C:\Itai\Course\Evolution\Adaptation\exp evo.jpg"/>
          <p:cNvPicPr>
            <a:picLocks noChangeAspect="1" noChangeArrowheads="1"/>
          </p:cNvPicPr>
          <p:nvPr/>
        </p:nvPicPr>
        <p:blipFill>
          <a:blip r:embed="rId3" cstate="print"/>
          <a:srcRect t="5357"/>
          <a:stretch>
            <a:fillRect/>
          </a:stretch>
        </p:blipFill>
        <p:spPr bwMode="auto">
          <a:xfrm rot="5400000">
            <a:off x="-787920" y="2306582"/>
            <a:ext cx="5510788" cy="331899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136918" y="4572000"/>
            <a:ext cx="4218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Initially Drosophila could only fly against a wind of 2cm/sec, but after 100 generations in which the best 4.5% of flies were selected, the average flying speed increased 85-fold. The same phenomenon is observed in two replicates lines.</a:t>
            </a:r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27877" y="3061092"/>
            <a:ext cx="439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Experiment on maize started in Illinois in 1895 and still continues. Extreme 20% (most and least) in terms of oil content of the population were selected to breed in each generation</a:t>
            </a:r>
          </a:p>
        </p:txBody>
      </p:sp>
    </p:spTree>
    <p:extLst>
      <p:ext uri="{BB962C8B-B14F-4D97-AF65-F5344CB8AC3E}">
        <p14:creationId xmlns:p14="http://schemas.microsoft.com/office/powerpoint/2010/main" val="10501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מינים משתנים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57312"/>
            <a:ext cx="8229600" cy="53641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עדות מאובנים</a:t>
            </a:r>
          </a:p>
        </p:txBody>
      </p:sp>
      <p:sp>
        <p:nvSpPr>
          <p:cNvPr id="5" name="AutoShape 4" descr="Image result for pepper m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7170" name="Picture 2" descr="Image result for glyptodon foss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37" y="1563457"/>
            <a:ext cx="2652185" cy="198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armadill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615124"/>
            <a:ext cx="3197930" cy="197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2134730" y="3657600"/>
            <a:ext cx="1751470" cy="76200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0465" y="3532450"/>
            <a:ext cx="534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000" b="1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?</a:t>
            </a:r>
            <a:endParaRPr lang="en-US" sz="4000" b="1" dirty="0">
              <a:latin typeface="Times New Roman" panose="02020603050405020304" pitchFamily="18" charset="0"/>
            </a:endParaRPr>
          </a:p>
        </p:txBody>
      </p:sp>
      <p:pic>
        <p:nvPicPr>
          <p:cNvPr id="2050" name="Picture 2" descr="Image result for volkswagen beet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080" y="1578291"/>
            <a:ext cx="2711615" cy="203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 result for lamarck vs darw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8532"/>
            <a:ext cx="7336469" cy="412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celebrity deathma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638"/>
            <a:ext cx="6095999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5253953"/>
            <a:ext cx="8229600" cy="1143000"/>
          </a:xfrm>
        </p:spPr>
        <p:txBody>
          <a:bodyPr>
            <a:normAutofit/>
          </a:bodyPr>
          <a:lstStyle/>
          <a:p>
            <a:r>
              <a:rPr lang="he-IL" sz="3600" dirty="0" smtClean="0">
                <a:cs typeface="Narkisim" panose="020E0502050101010101" pitchFamily="34" charset="-79"/>
              </a:rPr>
              <a:t>האמנם מינים חדשים? מהו 'מין' בכלל?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AutoShape 2" descr="Image result for wo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10244" name="Picture 4" descr="Image result for ‫זאב ישראלי‬‎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54" y="1364664"/>
            <a:ext cx="1981200" cy="15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5428185" y="2868133"/>
            <a:ext cx="1751470" cy="76200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115724" y="2870090"/>
            <a:ext cx="1447800" cy="783609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495855" y="2895511"/>
            <a:ext cx="0" cy="941467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524" y="3836978"/>
            <a:ext cx="1864661" cy="1398495"/>
          </a:xfrm>
          <a:prstGeom prst="rect">
            <a:avLst/>
          </a:prstGeom>
        </p:spPr>
      </p:pic>
      <p:pic>
        <p:nvPicPr>
          <p:cNvPr id="10246" name="Picture 6" descr="Image res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07656"/>
            <a:ext cx="1669844" cy="1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chow cho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651742"/>
            <a:ext cx="1394204" cy="130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טענה- מינים מתפצלים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השתנות במרחק כאנאלוגיה להשתנות בזמן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AutoShape 2" descr="Image result for wol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טענה- מינים מתפצלים (למינים חדשים?)</a:t>
            </a:r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14" name="Picture 13" descr="Ensatina salamander distribution in Californ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4678" y="2255202"/>
            <a:ext cx="3325225" cy="3668792"/>
          </a:xfrm>
          <a:prstGeom prst="rect">
            <a:avLst/>
          </a:prstGeom>
          <a:noFill/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4" cstate="print"/>
          <a:srcRect t="15949"/>
          <a:stretch>
            <a:fillRect/>
          </a:stretch>
        </p:blipFill>
        <p:spPr bwMode="auto">
          <a:xfrm>
            <a:off x="4755107" y="2209800"/>
            <a:ext cx="3673785" cy="3684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4785" y="598555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אודות הווצרות מינים-</a:t>
            </a:r>
          </a:p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 בהמשך הקורס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הדימיון בין צורות החיים השונות </a:t>
            </a:r>
            <a:r>
              <a:rPr lang="he-IL" u="sng" dirty="0" smtClean="0">
                <a:cs typeface="Narkisim" panose="020E0502050101010101" pitchFamily="34" charset="-79"/>
              </a:rPr>
              <a:t>נרחב</a:t>
            </a:r>
            <a:r>
              <a:rPr lang="he-IL" dirty="0" smtClean="0">
                <a:cs typeface="Narkisim" panose="020E0502050101010101" pitchFamily="34" charset="-79"/>
              </a:rPr>
              <a:t> ו</a:t>
            </a:r>
            <a:r>
              <a:rPr lang="he-IL" u="sng" dirty="0" smtClean="0">
                <a:cs typeface="Narkisim" panose="020E0502050101010101" pitchFamily="34" charset="-79"/>
              </a:rPr>
              <a:t>מסודר</a:t>
            </a:r>
            <a:endParaRPr lang="he-IL" dirty="0" smtClean="0">
              <a:cs typeface="Narkisim" panose="020E0502050101010101" pitchFamily="34" charset="-79"/>
            </a:endParaRPr>
          </a:p>
          <a:p>
            <a:pPr marL="0" indent="0" algn="r" rtl="1">
              <a:buNone/>
            </a:pPr>
            <a:endParaRPr lang="he-IL" dirty="0">
              <a:cs typeface="Narkisim" panose="020E0502050101010101" pitchFamily="34" charset="-79"/>
            </a:endParaRPr>
          </a:p>
          <a:p>
            <a:pPr marL="0" indent="0" algn="r" rt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695700" y="2895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6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"דימיון"?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3734664"/>
            <a:ext cx="5886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14800" y="1371600"/>
            <a:ext cx="155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6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"דימיון"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6365" y="2441876"/>
            <a:ext cx="2884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6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הומולוגיה</a:t>
            </a:r>
          </a:p>
          <a:p>
            <a:pPr algn="ctr"/>
            <a:r>
              <a:rPr lang="he-IL" sz="28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מתוך </a:t>
            </a:r>
            <a:r>
              <a:rPr lang="he-IL" sz="2800" b="1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מוצא</a:t>
            </a:r>
            <a:r>
              <a:rPr lang="he-IL" sz="28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 משותף</a:t>
            </a:r>
            <a:endParaRPr lang="en-US" sz="2800" dirty="0">
              <a:latin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334000" y="2017931"/>
            <a:ext cx="565731" cy="43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10000" y="2017931"/>
            <a:ext cx="533400" cy="43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2441876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6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אנאלוגיה/קונברנגציה</a:t>
            </a:r>
          </a:p>
          <a:p>
            <a:pPr algn="ctr"/>
            <a:r>
              <a:rPr lang="he-IL" sz="28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מתוך </a:t>
            </a:r>
            <a:r>
              <a:rPr lang="he-IL" sz="2800" b="1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תפקוד</a:t>
            </a:r>
            <a:r>
              <a:rPr lang="he-IL" sz="28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 משותף</a:t>
            </a:r>
            <a:endParaRPr 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12" name="Group 42"/>
          <p:cNvGrpSpPr>
            <a:grpSpLocks/>
          </p:cNvGrpSpPr>
          <p:nvPr/>
        </p:nvGrpSpPr>
        <p:grpSpPr bwMode="auto">
          <a:xfrm>
            <a:off x="457200" y="3174710"/>
            <a:ext cx="4027487" cy="2737244"/>
            <a:chOff x="295" y="1435"/>
            <a:chExt cx="5016" cy="2506"/>
          </a:xfrm>
        </p:grpSpPr>
        <p:pic>
          <p:nvPicPr>
            <p:cNvPr id="13" name="Picture 39" descr="Eye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934"/>
              <a:ext cx="5016" cy="2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40"/>
            <p:cNvSpPr txBox="1">
              <a:spLocks noChangeArrowheads="1"/>
            </p:cNvSpPr>
            <p:nvPr/>
          </p:nvSpPr>
          <p:spPr bwMode="auto">
            <a:xfrm>
              <a:off x="2246" y="1435"/>
              <a:ext cx="23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5pPr>
              <a:lvl6pPr marL="2514600" indent="-228600" algn="r" rtl="1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6pPr>
              <a:lvl7pPr marL="2971800" indent="-228600" algn="r" rtl="1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7pPr>
              <a:lvl8pPr marL="3429000" indent="-228600" algn="r" rtl="1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8pPr>
              <a:lvl9pPr marL="3886200" indent="-228600" algn="r" rtl="1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9pPr>
            </a:lstStyle>
            <a:p>
              <a:endParaRPr lang="bin-NG" altLang="en-US" sz="2000" b="1" dirty="0">
                <a:solidFill>
                  <a:schemeClr val="accent2"/>
                </a:solidFill>
                <a:latin typeface="Narkisim" panose="020E0502050101010101" pitchFamily="34" charset="-79"/>
              </a:endParaRPr>
            </a:p>
          </p:txBody>
        </p:sp>
        <p:sp>
          <p:nvSpPr>
            <p:cNvPr id="16" name="Text Box 41"/>
            <p:cNvSpPr txBox="1">
              <a:spLocks noChangeArrowheads="1"/>
            </p:cNvSpPr>
            <p:nvPr/>
          </p:nvSpPr>
          <p:spPr bwMode="auto">
            <a:xfrm>
              <a:off x="2056" y="1661"/>
              <a:ext cx="23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5pPr>
              <a:lvl6pPr marL="2514600" indent="-228600" algn="r" rtl="1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6pPr>
              <a:lvl7pPr marL="2971800" indent="-228600" algn="r" rtl="1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7pPr>
              <a:lvl8pPr marL="3429000" indent="-228600" algn="r" rtl="1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8pPr>
              <a:lvl9pPr marL="3886200" indent="-228600" algn="r" rtl="1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Narkisim" panose="020E0502050101010101" pitchFamily="34" charset="-79"/>
                </a:defRPr>
              </a:lvl9pPr>
            </a:lstStyle>
            <a:p>
              <a:endParaRPr lang="bin-NG" altLang="en-US" sz="2000" dirty="0">
                <a:solidFill>
                  <a:srgbClr val="CC3300"/>
                </a:solidFill>
                <a:latin typeface="Narkisim" panose="020E0502050101010101" pitchFamily="34" charset="-79"/>
              </a:endParaRPr>
            </a:p>
          </p:txBody>
        </p:sp>
      </p:grpSp>
      <p:pic>
        <p:nvPicPr>
          <p:cNvPr id="25" name="Picture 2" descr="http://preachrr.files.wordpress.com/2011/01/forelimb_homolog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359" y="3507721"/>
            <a:ext cx="4038600" cy="32525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7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הומולוגיה: דמיון שאינו מוכתב ע"י צורך תפקודי ידוע</a:t>
            </a:r>
          </a:p>
          <a:p>
            <a:pPr marL="0" indent="0" algn="ctr" rtl="1">
              <a:buNone/>
            </a:pPr>
            <a:r>
              <a:rPr lang="he-IL" sz="2800" dirty="0" smtClean="0">
                <a:cs typeface="Narkisim" panose="020E0502050101010101" pitchFamily="34" charset="-79"/>
              </a:rPr>
              <a:t>(עד שיתברר צורך תפקודי / תוכח הומולוגיה גנטית)</a:t>
            </a:r>
          </a:p>
          <a:p>
            <a:pPr marL="0" indent="0" algn="r" rtl="1">
              <a:buNone/>
            </a:pPr>
            <a:endParaRPr lang="he-IL" dirty="0">
              <a:cs typeface="Narkisim" panose="020E0502050101010101" pitchFamily="34" charset="-79"/>
            </a:endParaRPr>
          </a:p>
          <a:p>
            <a:pPr marL="0" indent="0" algn="r" rtl="1">
              <a:buNone/>
            </a:pPr>
            <a:endParaRPr lang="en-US" dirty="0"/>
          </a:p>
        </p:txBody>
      </p:sp>
      <p:pic>
        <p:nvPicPr>
          <p:cNvPr id="26" name="Picture 6" descr="Image result for homologous structures pla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19400"/>
            <a:ext cx="3988327" cy="256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5"/>
          <p:cNvSpPr txBox="1">
            <a:spLocks/>
          </p:cNvSpPr>
          <p:nvPr/>
        </p:nvSpPr>
        <p:spPr>
          <a:xfrm>
            <a:off x="-1219200" y="5638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itchFamily="34" charset="0"/>
              <a:buNone/>
            </a:pPr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מוצא משותף או צירוף מקרים?</a:t>
            </a:r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28600" y="3171735"/>
            <a:ext cx="23399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•"/>
            </a:pPr>
            <a:r>
              <a:rPr lang="en-US" dirty="0" smtClean="0">
                <a:latin typeface="Times New Roman" panose="02020603050405020304" pitchFamily="18" charset="0"/>
              </a:rPr>
              <a:t>Homology is </a:t>
            </a:r>
            <a:r>
              <a:rPr lang="en-US" dirty="0">
                <a:latin typeface="Times New Roman" panose="02020603050405020304" pitchFamily="18" charset="0"/>
              </a:rPr>
              <a:t>“the same organ in different animals under every variety of form and function.” </a:t>
            </a:r>
            <a:r>
              <a:rPr lang="en-US" dirty="0" smtClean="0">
                <a:latin typeface="Times New Roman" panose="02020603050405020304" pitchFamily="18" charset="0"/>
              </a:rPr>
              <a:t>Richard Owen, </a:t>
            </a:r>
            <a:r>
              <a:rPr lang="en-US" dirty="0">
                <a:latin typeface="Times New Roman" panose="02020603050405020304" pitchFamily="18" charset="0"/>
              </a:rPr>
              <a:t>1843</a:t>
            </a:r>
          </a:p>
        </p:txBody>
      </p:sp>
    </p:spTree>
    <p:extLst>
      <p:ext uri="{BB962C8B-B14F-4D97-AF65-F5344CB8AC3E}">
        <p14:creationId xmlns:p14="http://schemas.microsoft.com/office/powerpoint/2010/main" val="29306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למה לא בעצם?</a:t>
            </a:r>
            <a:endParaRPr lang="en-US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57312"/>
            <a:ext cx="8229600" cy="4525963"/>
          </a:xfrm>
        </p:spPr>
        <p:txBody>
          <a:bodyPr/>
          <a:lstStyle/>
          <a:p>
            <a:pPr algn="r" rtl="1"/>
            <a:r>
              <a:rPr lang="he-IL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התנגשות עם אמונות דתיות.</a:t>
            </a:r>
          </a:p>
          <a:p>
            <a:pPr algn="r" rtl="1"/>
            <a:r>
              <a:rPr lang="he-IL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הופעת מבנים מורכבים במנגנון 'אקראי'.</a:t>
            </a:r>
          </a:p>
          <a:p>
            <a:pPr algn="r" rtl="1"/>
            <a:r>
              <a:rPr lang="he-IL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מגוון חיים עצום מאב קדמון יחיד.</a:t>
            </a:r>
          </a:p>
          <a:p>
            <a:pPr algn="r" rtl="1"/>
            <a:endParaRPr lang="he-IL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4734817"/>
            <a:ext cx="792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 see no good reasons why the views given in this volume should shock the religious views of anyone.” 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C. Darwin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Image result for darw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00312"/>
            <a:ext cx="16192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61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הומולוגיה: דמיון שאינו מוכתב ע"י צורך תפקודי ידוע</a:t>
            </a:r>
          </a:p>
          <a:p>
            <a:pPr marL="0" indent="0" algn="r" rtl="1">
              <a:buNone/>
            </a:pPr>
            <a:endParaRPr lang="he-IL" dirty="0">
              <a:cs typeface="Narkisim" panose="020E0502050101010101" pitchFamily="34" charset="-79"/>
            </a:endParaRPr>
          </a:p>
          <a:p>
            <a:pPr marL="0" indent="0" algn="r" rtl="1">
              <a:buNone/>
            </a:pPr>
            <a:endParaRPr lang="en-US" dirty="0"/>
          </a:p>
        </p:txBody>
      </p:sp>
      <p:pic>
        <p:nvPicPr>
          <p:cNvPr id="7" name="Picture 3" descr="Haeck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438400"/>
            <a:ext cx="489262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85" y="598555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אודות אבולוציה התפתחותית-</a:t>
            </a:r>
          </a:p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 בהמשך הקורס</a:t>
            </a:r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3146548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Ernst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Haeckel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:"ontogeny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recapitulates phylogeny"</a:t>
            </a:r>
          </a:p>
        </p:txBody>
      </p:sp>
    </p:spTree>
    <p:extLst>
      <p:ext uri="{BB962C8B-B14F-4D97-AF65-F5344CB8AC3E}">
        <p14:creationId xmlns:p14="http://schemas.microsoft.com/office/powerpoint/2010/main" val="16563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evolution-textbook.org/content/free/figures/01_EVOW_Art/01_EVOW_CH01.jpg"/>
          <p:cNvPicPr>
            <a:picLocks noChangeAspect="1" noChangeArrowheads="1"/>
          </p:cNvPicPr>
          <p:nvPr/>
        </p:nvPicPr>
        <p:blipFill>
          <a:blip r:embed="rId3" cstate="print"/>
          <a:srcRect b="27476"/>
          <a:stretch>
            <a:fillRect/>
          </a:stretch>
        </p:blipFill>
        <p:spPr bwMode="auto">
          <a:xfrm>
            <a:off x="3224875" y="3170238"/>
            <a:ext cx="5815987" cy="2955925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הומולוגיות אוניברסליות:</a:t>
            </a:r>
            <a:endParaRPr lang="en-US" dirty="0"/>
          </a:p>
        </p:txBody>
      </p:sp>
      <p:pic>
        <p:nvPicPr>
          <p:cNvPr id="6" name="Picture 2" descr="File:Chirality with hand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979823"/>
            <a:ext cx="3250479" cy="235752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6495772"/>
            <a:ext cx="304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</a:rPr>
              <a:t>http://en.wikipedia.org/wiki/Chirality_(chemistry)</a:t>
            </a:r>
            <a:endParaRPr lang="en-US" sz="1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66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ההומולוגיה האולטמטיבית: הקוד הגנטי</a:t>
            </a:r>
            <a:endParaRPr lang="en-US" dirty="0"/>
          </a:p>
        </p:txBody>
      </p:sp>
      <p:pic>
        <p:nvPicPr>
          <p:cNvPr id="8" name="Picture 3" descr="Circular-Co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334908"/>
            <a:ext cx="3800707" cy="379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763970" y="5818386"/>
            <a:ext cx="3557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</a:rPr>
              <a:t>Lee &amp; Nurse. </a:t>
            </a:r>
            <a:r>
              <a:rPr lang="en-US" sz="1400" i="1" dirty="0" smtClean="0">
                <a:latin typeface="Times New Roman" panose="02020603050405020304" pitchFamily="18" charset="0"/>
              </a:rPr>
              <a:t>Nature</a:t>
            </a:r>
            <a:r>
              <a:rPr lang="en-US" sz="1400" dirty="0" smtClean="0">
                <a:latin typeface="Times New Roman" panose="02020603050405020304" pitchFamily="18" charset="0"/>
              </a:rPr>
              <a:t> </a:t>
            </a:r>
            <a:r>
              <a:rPr lang="en-US" sz="1400" b="1" dirty="0" smtClean="0">
                <a:latin typeface="Times New Roman" panose="02020603050405020304" pitchFamily="18" charset="0"/>
              </a:rPr>
              <a:t>327</a:t>
            </a:r>
            <a:r>
              <a:rPr lang="en-US" sz="1400" dirty="0" smtClean="0">
                <a:latin typeface="Times New Roman" panose="02020603050405020304" pitchFamily="18" charset="0"/>
              </a:rPr>
              <a:t>, 31-35 (7 May 1987)</a:t>
            </a:r>
            <a:endParaRPr 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28956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dirty="0" smtClean="0">
                <a:latin typeface="Times New Roman" panose="02020603050405020304" pitchFamily="18" charset="0"/>
              </a:rPr>
              <a:t>Deep molecular universalities:</a:t>
            </a:r>
          </a:p>
          <a:p>
            <a:pPr marL="0" lvl="1" algn="ctr"/>
            <a:r>
              <a:rPr lang="en-US" sz="1600" dirty="0" smtClean="0">
                <a:latin typeface="Times New Roman" panose="02020603050405020304" pitchFamily="18" charset="0"/>
              </a:rPr>
              <a:t>Human cell-cycle genes can rescue yeast defective </a:t>
            </a:r>
          </a:p>
          <a:p>
            <a:pPr marL="0" lvl="1" algn="ctr"/>
            <a:r>
              <a:rPr lang="en-US" sz="1600" dirty="0" smtClean="0">
                <a:latin typeface="Times New Roman" panose="02020603050405020304" pitchFamily="18" charset="0"/>
              </a:rPr>
              <a:t>with the corresponding cell cycle genes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600" y="4034441"/>
            <a:ext cx="452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Paul Nurse demonstrated that a strain of yeast with a defective gene could use the human version of that gene to repair itself. That we not only share a common genetic code with other organisms, but that we actually share specific genes, is powerful evidence of our common ancestry.</a:t>
            </a:r>
            <a:endParaRPr lang="en-US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71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 smtClean="0">
                <a:cs typeface="Narkisim" panose="020E0502050101010101" pitchFamily="34" charset="-79"/>
              </a:rPr>
              <a:t>סיווג היררכי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51756"/>
            <a:ext cx="4419600" cy="5170643"/>
          </a:xfrm>
          <a:prstGeom prst="rect">
            <a:avLst/>
          </a:prstGeom>
        </p:spPr>
      </p:pic>
      <p:pic>
        <p:nvPicPr>
          <p:cNvPr id="12" name="Picture 2" descr="The various levels of the scientific classification system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7209" y="2970213"/>
            <a:ext cx="1229591" cy="3155950"/>
          </a:xfrm>
          <a:prstGeom prst="rect">
            <a:avLst/>
          </a:prstGeom>
          <a:noFill/>
        </p:spPr>
      </p:pic>
      <p:pic>
        <p:nvPicPr>
          <p:cNvPr id="13" name="Picture 4" descr="Portrait of Linnaeus on a brown background with the word &quot;Linne&quot; in the top right corn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9807" y="3291597"/>
            <a:ext cx="1830075" cy="221134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648200" y="5502939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</a:rPr>
              <a:t>Carl Linnaeus (1707-1778)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96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 smtClean="0">
                <a:cs typeface="Narkisim" panose="020E0502050101010101" pitchFamily="34" charset="-79"/>
              </a:rPr>
              <a:t>סיווג היררכי</a:t>
            </a:r>
          </a:p>
          <a:p>
            <a:pPr algn="r" rtl="1">
              <a:buFontTx/>
              <a:buChar char="-"/>
            </a:pPr>
            <a:r>
              <a:rPr lang="he-IL" dirty="0" smtClean="0">
                <a:cs typeface="Narkisim" panose="020E0502050101010101" pitchFamily="34" charset="-79"/>
              </a:rPr>
              <a:t>סידור לפי תכונה אחת- מקרי</a:t>
            </a:r>
          </a:p>
          <a:p>
            <a:pPr algn="r" rtl="1">
              <a:buFontTx/>
              <a:buChar char="-"/>
            </a:pPr>
            <a:r>
              <a:rPr lang="he-IL" dirty="0" smtClean="0">
                <a:cs typeface="Narkisim" panose="020E0502050101010101" pitchFamily="34" charset="-79"/>
              </a:rPr>
              <a:t>סידור לפי תכונות רבות ובלתי תלויות- משכנע</a:t>
            </a:r>
            <a:endParaRPr lang="en-US" dirty="0"/>
          </a:p>
        </p:txBody>
      </p:sp>
      <p:pic>
        <p:nvPicPr>
          <p:cNvPr id="15362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26" y="3581400"/>
            <a:ext cx="152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tortoi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19" y="3979366"/>
            <a:ext cx="2243866" cy="149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007" y="3979366"/>
            <a:ext cx="2007985" cy="1505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14" y="3945433"/>
            <a:ext cx="203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 smtClean="0">
                <a:cs typeface="Narkisim" panose="020E0502050101010101" pitchFamily="34" charset="-79"/>
              </a:rPr>
              <a:t>סיווג היררכי</a:t>
            </a:r>
          </a:p>
        </p:txBody>
      </p:sp>
      <p:pic>
        <p:nvPicPr>
          <p:cNvPr id="18434" name="Picture 2" descr="Image result for 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93" y="2479200"/>
            <a:ext cx="5505450" cy="380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685800" y="598555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אודות עצים פילוגנטים-</a:t>
            </a:r>
          </a:p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 בהמשך הקורס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30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evolution-textbook.org/content/free/figures/10_EVOW_Art/25_EVOW_CH10.jpg"/>
          <p:cNvPicPr>
            <a:picLocks noChangeAspect="1" noChangeArrowheads="1"/>
          </p:cNvPicPr>
          <p:nvPr/>
        </p:nvPicPr>
        <p:blipFill>
          <a:blip r:embed="rId3" cstate="print"/>
          <a:srcRect b="8570"/>
          <a:stretch>
            <a:fillRect/>
          </a:stretch>
        </p:blipFill>
        <p:spPr bwMode="auto">
          <a:xfrm>
            <a:off x="-15602" y="1219200"/>
            <a:ext cx="4083772" cy="472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b="1" dirty="0" smtClean="0">
                <a:cs typeface="Narkisim" panose="020E0502050101010101" pitchFamily="34" charset="-79"/>
              </a:rPr>
              <a:t>עדות מאובנים</a:t>
            </a:r>
          </a:p>
          <a:p>
            <a:pPr algn="r" rtl="1">
              <a:buFontTx/>
              <a:buChar char="-"/>
            </a:pPr>
            <a:r>
              <a:rPr lang="he-IL" dirty="0" smtClean="0">
                <a:cs typeface="Narkisim" panose="020E0502050101010101" pitchFamily="34" charset="-79"/>
              </a:rPr>
              <a:t>התאמה בין העץ האבולוציוני</a:t>
            </a:r>
          </a:p>
          <a:p>
            <a:pPr marL="0" indent="0" algn="r" rtl="1">
              <a:buNone/>
            </a:pPr>
            <a:r>
              <a:rPr lang="he-IL" dirty="0">
                <a:cs typeface="Narkisim" panose="020E0502050101010101" pitchFamily="34" charset="-79"/>
              </a:rPr>
              <a:t> </a:t>
            </a:r>
            <a:r>
              <a:rPr lang="he-IL" dirty="0" smtClean="0">
                <a:cs typeface="Narkisim" panose="020E0502050101010101" pitchFamily="34" charset="-79"/>
              </a:rPr>
              <a:t>  לבין שכבות מאובנים</a:t>
            </a:r>
          </a:p>
          <a:p>
            <a:pPr algn="r" rtl="1">
              <a:buFontTx/>
              <a:buChar char="-"/>
            </a:pPr>
            <a:r>
              <a:rPr lang="he-IL" sz="2800" dirty="0" smtClean="0">
                <a:cs typeface="Narkisim" panose="020E0502050101010101" pitchFamily="34" charset="-79"/>
              </a:rPr>
              <a:t>קבוצות פרימיטיביות </a:t>
            </a:r>
          </a:p>
          <a:p>
            <a:pPr marL="0" indent="0" algn="r" rtl="1">
              <a:buNone/>
            </a:pPr>
            <a:r>
              <a:rPr lang="he-IL" sz="2800" dirty="0">
                <a:cs typeface="Narkisim" panose="020E0502050101010101" pitchFamily="34" charset="-79"/>
              </a:rPr>
              <a:t> </a:t>
            </a:r>
            <a:r>
              <a:rPr lang="he-IL" sz="2800" dirty="0" smtClean="0">
                <a:cs typeface="Narkisim" panose="020E0502050101010101" pitchFamily="34" charset="-79"/>
              </a:rPr>
              <a:t>   בשכבות עתיקות</a:t>
            </a:r>
          </a:p>
          <a:p>
            <a:pPr algn="r" rtl="1">
              <a:buFontTx/>
              <a:buChar char="-"/>
            </a:pPr>
            <a:r>
              <a:rPr lang="he-IL" sz="2800" dirty="0" smtClean="0">
                <a:cs typeface="Narkisim" panose="020E0502050101010101" pitchFamily="34" charset="-79"/>
              </a:rPr>
              <a:t>קבוצות 'חדשות' </a:t>
            </a:r>
          </a:p>
          <a:p>
            <a:pPr marL="0" indent="0" algn="r" rtl="1">
              <a:buNone/>
            </a:pPr>
            <a:r>
              <a:rPr lang="he-IL" sz="2800" dirty="0">
                <a:cs typeface="Narkisim" panose="020E0502050101010101" pitchFamily="34" charset="-79"/>
              </a:rPr>
              <a:t> </a:t>
            </a:r>
            <a:r>
              <a:rPr lang="he-IL" sz="2800" dirty="0" smtClean="0">
                <a:cs typeface="Narkisim" panose="020E0502050101010101" pitchFamily="34" charset="-79"/>
              </a:rPr>
              <a:t>  בשכבות צעירות</a:t>
            </a:r>
            <a:endParaRPr lang="en-US" sz="2800" dirty="0" smtClean="0"/>
          </a:p>
          <a:p>
            <a:pPr marL="0" indent="0" algn="r" rtl="1">
              <a:buNone/>
            </a:pPr>
            <a:endParaRPr lang="en-US" sz="2800" dirty="0"/>
          </a:p>
        </p:txBody>
      </p:sp>
      <p:pic>
        <p:nvPicPr>
          <p:cNvPr id="19458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70" y="5638800"/>
            <a:ext cx="183063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0" y="6248400"/>
            <a:ext cx="4167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</a:rPr>
              <a:t>Haldane’s pre-Cambrian rabbit</a:t>
            </a:r>
            <a:endParaRPr lang="he-IL" sz="2400" dirty="0">
              <a:latin typeface="Times New Roman" panose="02020603050405020304" pitchFamily="18" charset="0"/>
              <a:cs typeface="Narkisim" panose="020E0502050101010101" pitchFamily="34" charset="-79"/>
            </a:endParaRP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61" y="6104554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אודות עדויות המאובנים-</a:t>
            </a:r>
          </a:p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 בהמשך הקורס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83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 smtClean="0">
                <a:cs typeface="Narkisim" panose="020E0502050101010101" pitchFamily="34" charset="-79"/>
              </a:rPr>
              <a:t>פיזור גיאוגרפי</a:t>
            </a:r>
          </a:p>
        </p:txBody>
      </p:sp>
      <p:pic>
        <p:nvPicPr>
          <p:cNvPr id="20484" name="Picture 4" descr="Image result for mont bla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98" y="3055110"/>
            <a:ext cx="3784402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o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705613"/>
            <a:ext cx="3886200" cy="439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44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 smtClean="0">
                <a:cs typeface="Narkisim" panose="020E0502050101010101" pitchFamily="34" charset="-79"/>
              </a:rPr>
              <a:t>פיזור גיאוגרפי – בסיוע הגיאולוגיה</a:t>
            </a:r>
          </a:p>
        </p:txBody>
      </p:sp>
      <p:pic>
        <p:nvPicPr>
          <p:cNvPr id="21506" name="Picture 2" descr="Image result for possum and oposs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39954"/>
            <a:ext cx="3124200" cy="34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possum and oposs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40" y="2529622"/>
            <a:ext cx="3283850" cy="346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7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 smtClean="0">
                <a:cs typeface="Narkisim" panose="020E0502050101010101" pitchFamily="34" charset="-79"/>
              </a:rPr>
              <a:t>פיזור גיאוגרפי – בסיוע הגיאולוגיה</a:t>
            </a:r>
          </a:p>
        </p:txBody>
      </p:sp>
      <p:pic>
        <p:nvPicPr>
          <p:cNvPr id="21506" name="Picture 2" descr="Image result for possum and oposs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43200"/>
            <a:ext cx="2091710" cy="231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possum and oposs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743200"/>
            <a:ext cx="223621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879" y="5193153"/>
            <a:ext cx="2314286" cy="12571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61" y="6104554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אודות פיזור גיאוגרפי-</a:t>
            </a:r>
          </a:p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 בהמשך הקורס</a:t>
            </a:r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8" y="2664524"/>
            <a:ext cx="38100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9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עדויות או הוכחות?</a:t>
            </a:r>
            <a:endParaRPr lang="en-US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64949" y="50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תיאוריה או עובדה?</a:t>
            </a:r>
            <a:endParaRPr lang="en-US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1026" name="Picture 2" descr="Image result for the wire proof ne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311" y="1345184"/>
            <a:ext cx="3952875" cy="38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0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 smtClean="0">
                <a:cs typeface="Narkisim" panose="020E0502050101010101" pitchFamily="34" charset="-79"/>
              </a:rPr>
              <a:t>פיזור גיאוגרפי – בסיוע הגיאולוגיה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362200"/>
            <a:ext cx="6324600" cy="42752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805912" y="6126163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אודות פיזור גיאוגרפי-</a:t>
            </a:r>
          </a:p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 בהמשך הקורס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5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l">
              <a:buNone/>
            </a:pPr>
            <a:r>
              <a:rPr lang="en-US" b="1" dirty="0" smtClean="0"/>
              <a:t>The not-so-intelligent designer…</a:t>
            </a:r>
            <a:endParaRPr lang="he-IL" b="1" dirty="0" smtClean="0">
              <a:cs typeface="Narkisim" panose="020E0502050101010101" pitchFamily="34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86174"/>
            <a:ext cx="2928611" cy="5075238"/>
          </a:xfrm>
          <a:prstGeom prst="rect">
            <a:avLst/>
          </a:prstGeom>
        </p:spPr>
      </p:pic>
      <p:pic>
        <p:nvPicPr>
          <p:cNvPr id="9" name="Picture 2" descr="Vestig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27287"/>
            <a:ext cx="4567181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567172"/>
            <a:ext cx="2133600" cy="129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16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מוצא משותף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dirty="0" smtClean="0">
                <a:cs typeface="Narkisim" panose="020E0502050101010101" pitchFamily="34" charset="-79"/>
              </a:rPr>
              <a:t>אדפטציות מבוססות</a:t>
            </a:r>
          </a:p>
          <a:p>
            <a:pPr marL="0" indent="0" algn="r" rtl="1">
              <a:buNone/>
            </a:pPr>
            <a:r>
              <a:rPr lang="he-IL" b="1" dirty="0" smtClean="0">
                <a:cs typeface="Narkisim" panose="020E0502050101010101" pitchFamily="34" charset="-79"/>
              </a:rPr>
              <a:t> על מבנים קיימים</a:t>
            </a:r>
          </a:p>
        </p:txBody>
      </p:sp>
      <p:pic>
        <p:nvPicPr>
          <p:cNvPr id="8" name="Picture 3" descr="tetrapo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10" y="1417638"/>
            <a:ext cx="341585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2895600"/>
            <a:ext cx="6097496" cy="2092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0" y="488476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“</a:t>
            </a:r>
            <a:r>
              <a:rPr lang="en-US" i="1" dirty="0" smtClean="0">
                <a:latin typeface="Times New Roman" panose="02020603050405020304" pitchFamily="18" charset="0"/>
              </a:rPr>
              <a:t>On the Origin of Species”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5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אז מה היה לנו?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עדויות מאובנים</a:t>
            </a:r>
          </a:p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דמיון צורני ומולקולרי</a:t>
            </a:r>
          </a:p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תצפיות ישירות</a:t>
            </a:r>
          </a:p>
          <a:p>
            <a:pPr algn="r" rtl="1"/>
            <a:r>
              <a:rPr lang="he-IL" dirty="0" smtClean="0">
                <a:cs typeface="Narkisim" panose="020E0502050101010101" pitchFamily="34" charset="-79"/>
              </a:rPr>
              <a:t>"חוסר תבוניות"</a:t>
            </a:r>
          </a:p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צירוף של כל הנ"ל...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3554" name="Picture 2" descr="Image result for are you convinc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460375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5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>
                <a:cs typeface="Narkisim" panose="020E0502050101010101" pitchFamily="34" charset="-79"/>
              </a:rPr>
              <a:t>אז דרווין צדק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מינים משתנים בהדרגתיות.</a:t>
            </a:r>
          </a:p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מינים מתפצלים ונוצרים מינים חדשים.</a:t>
            </a:r>
          </a:p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ישנו מוצא משותף למגוון הנרחב.</a:t>
            </a:r>
          </a:p>
          <a:p>
            <a:pPr algn="r" rtl="1"/>
            <a:endParaRPr lang="he-IL" dirty="0">
              <a:cs typeface="Narkisim" panose="020E0502050101010101" pitchFamily="34" charset="-79"/>
            </a:endParaRPr>
          </a:p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אבל- איך כל זה מתרחש?</a:t>
            </a:r>
          </a:p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נשאיר משהו להמשך הקורס...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60" y="6104554"/>
            <a:ext cx="2963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שמתם לב כמה עוד מחכה לכם-</a:t>
            </a:r>
          </a:p>
          <a:p>
            <a:pPr algn="r"/>
            <a:r>
              <a:rPr lang="he-IL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בהמשך הקורס?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0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בשבוע הבא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שיעור על ברירה טבעית? כנראה</a:t>
            </a:r>
            <a:endParaRPr lang="en-US" dirty="0" smtClean="0"/>
          </a:p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בוחן פתע? אולי</a:t>
            </a:r>
          </a:p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שמח? בטוח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se2497604001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9232"/>
          <a:stretch>
            <a:fillRect/>
          </a:stretch>
        </p:blipFill>
        <p:spPr bwMode="auto">
          <a:xfrm>
            <a:off x="4889268" y="1905000"/>
            <a:ext cx="4047161" cy="371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4303713" y="5743575"/>
            <a:ext cx="4840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The only figure from “The Origin of Species”</a:t>
            </a:r>
          </a:p>
        </p:txBody>
      </p:sp>
      <p:sp>
        <p:nvSpPr>
          <p:cNvPr id="60420" name="Text Box 5"/>
          <p:cNvSpPr txBox="1">
            <a:spLocks noChangeArrowheads="1"/>
          </p:cNvSpPr>
          <p:nvPr/>
        </p:nvSpPr>
        <p:spPr bwMode="auto">
          <a:xfrm>
            <a:off x="152400" y="1905000"/>
            <a:ext cx="4800599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3200" dirty="0">
                <a:latin typeface="Times New Roman" panose="02020603050405020304" pitchFamily="18" charset="0"/>
              </a:rPr>
              <a:t>Species are not fixed</a:t>
            </a:r>
          </a:p>
          <a:p>
            <a:pPr marL="457200" indent="-457200">
              <a:buFontTx/>
              <a:buAutoNum type="arabicPeriod"/>
            </a:pPr>
            <a:r>
              <a:rPr lang="en-US" sz="3200" dirty="0">
                <a:latin typeface="Times New Roman" panose="02020603050405020304" pitchFamily="18" charset="0"/>
              </a:rPr>
              <a:t>Common descent</a:t>
            </a:r>
          </a:p>
          <a:p>
            <a:pPr marL="457200" indent="-457200">
              <a:buFontTx/>
              <a:buAutoNum type="arabicPeriod"/>
            </a:pPr>
            <a:r>
              <a:rPr lang="en-US" sz="3200" dirty="0">
                <a:latin typeface="Times New Roman" panose="02020603050405020304" pitchFamily="18" charset="0"/>
              </a:rPr>
              <a:t>Multiplication of species</a:t>
            </a:r>
          </a:p>
          <a:p>
            <a:pPr marL="457200" indent="-457200">
              <a:buFontTx/>
              <a:buAutoNum type="arabicPeriod"/>
            </a:pPr>
            <a:r>
              <a:rPr lang="en-US" sz="3200" dirty="0">
                <a:latin typeface="Times New Roman" panose="02020603050405020304" pitchFamily="18" charset="0"/>
              </a:rPr>
              <a:t>Gradualism</a:t>
            </a:r>
          </a:p>
          <a:p>
            <a:pPr marL="457200" indent="-457200">
              <a:buFontTx/>
              <a:buAutoNum type="arabicPeriod"/>
            </a:pPr>
            <a:r>
              <a:rPr lang="en-US" sz="3200" dirty="0">
                <a:latin typeface="Times New Roman" panose="02020603050405020304" pitchFamily="18" charset="0"/>
              </a:rPr>
              <a:t>Natural </a:t>
            </a:r>
            <a:r>
              <a:rPr lang="en-US" sz="3200" dirty="0" smtClean="0">
                <a:latin typeface="Times New Roman" panose="02020603050405020304" pitchFamily="18" charset="0"/>
              </a:rPr>
              <a:t>selection</a:t>
            </a:r>
          </a:p>
          <a:p>
            <a:pPr marL="457200" indent="-457200">
              <a:buFontTx/>
              <a:buAutoNum type="arabicPeriod"/>
            </a:pPr>
            <a:r>
              <a:rPr lang="en-US" sz="3200" dirty="0" smtClean="0">
                <a:latin typeface="Times New Roman" panose="02020603050405020304" pitchFamily="18" charset="0"/>
              </a:rPr>
              <a:t>Change can also occur without natural selection</a:t>
            </a:r>
            <a:endParaRPr lang="en-US" sz="3200" dirty="0">
              <a:latin typeface="Times New Roman" panose="02020603050405020304" pitchFamily="18" charset="0"/>
            </a:endParaRPr>
          </a:p>
        </p:txBody>
      </p:sp>
      <p:sp>
        <p:nvSpPr>
          <p:cNvPr id="60421" name="Text Box 6"/>
          <p:cNvSpPr txBox="1">
            <a:spLocks noChangeArrowheads="1"/>
          </p:cNvSpPr>
          <p:nvPr/>
        </p:nvSpPr>
        <p:spPr bwMode="auto">
          <a:xfrm>
            <a:off x="990600" y="646093"/>
            <a:ext cx="73596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he-IL" sz="32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עקרונות האבולוציה הדרווינסיטית</a:t>
            </a:r>
            <a:endParaRPr lang="en-US" sz="3200" dirty="0">
              <a:latin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</a:endParaRPr>
          </a:p>
        </p:txBody>
      </p:sp>
      <p:sp>
        <p:nvSpPr>
          <p:cNvPr id="60422" name="Text Box 7"/>
          <p:cNvSpPr txBox="1">
            <a:spLocks noChangeArrowheads="1"/>
          </p:cNvSpPr>
          <p:nvPr/>
        </p:nvSpPr>
        <p:spPr bwMode="auto">
          <a:xfrm>
            <a:off x="3961691" y="3429000"/>
            <a:ext cx="184859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endParaRPr lang="en-US" dirty="0">
              <a:latin typeface="Times New Roman" panose="02020603050405020304" pitchFamily="18" charset="0"/>
            </a:endParaRPr>
          </a:p>
          <a:p>
            <a:pPr algn="r" rtl="1"/>
            <a:endParaRPr 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4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האלטרנטיבות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Line 2050"/>
          <p:cNvSpPr>
            <a:spLocks noChangeShapeType="1"/>
          </p:cNvSpPr>
          <p:nvPr/>
        </p:nvSpPr>
        <p:spPr bwMode="auto">
          <a:xfrm flipH="1">
            <a:off x="3657600" y="2004219"/>
            <a:ext cx="850958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Line 2051"/>
          <p:cNvSpPr>
            <a:spLocks noChangeShapeType="1"/>
          </p:cNvSpPr>
          <p:nvPr/>
        </p:nvSpPr>
        <p:spPr bwMode="auto">
          <a:xfrm flipH="1">
            <a:off x="4033560" y="2071453"/>
            <a:ext cx="838200" cy="10437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7" name="Line 2052"/>
          <p:cNvSpPr>
            <a:spLocks noChangeShapeType="1"/>
          </p:cNvSpPr>
          <p:nvPr/>
        </p:nvSpPr>
        <p:spPr bwMode="auto">
          <a:xfrm>
            <a:off x="1905000" y="1905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8" name="Line 2053"/>
          <p:cNvSpPr>
            <a:spLocks noChangeShapeType="1"/>
          </p:cNvSpPr>
          <p:nvPr/>
        </p:nvSpPr>
        <p:spPr bwMode="auto">
          <a:xfrm>
            <a:off x="2352037" y="2362200"/>
            <a:ext cx="10163" cy="6857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9" name="Line 2054"/>
          <p:cNvSpPr>
            <a:spLocks noChangeShapeType="1"/>
          </p:cNvSpPr>
          <p:nvPr/>
        </p:nvSpPr>
        <p:spPr bwMode="auto">
          <a:xfrm flipH="1">
            <a:off x="7010399" y="2100875"/>
            <a:ext cx="847013" cy="95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0" name="Line 2055"/>
          <p:cNvSpPr>
            <a:spLocks noChangeShapeType="1"/>
          </p:cNvSpPr>
          <p:nvPr/>
        </p:nvSpPr>
        <p:spPr bwMode="auto">
          <a:xfrm flipH="1">
            <a:off x="6629800" y="2042413"/>
            <a:ext cx="380599" cy="5344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1" name="Line 2056"/>
          <p:cNvSpPr>
            <a:spLocks noChangeShapeType="1"/>
          </p:cNvSpPr>
          <p:nvPr/>
        </p:nvSpPr>
        <p:spPr bwMode="auto">
          <a:xfrm flipH="1" flipV="1">
            <a:off x="6204661" y="2132401"/>
            <a:ext cx="817562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 Box 2061"/>
          <p:cNvSpPr txBox="1">
            <a:spLocks noChangeArrowheads="1"/>
          </p:cNvSpPr>
          <p:nvPr/>
        </p:nvSpPr>
        <p:spPr bwMode="auto">
          <a:xfrm>
            <a:off x="1063831" y="4953000"/>
            <a:ext cx="205857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1"/>
            <a:r>
              <a:rPr lang="he-IL" sz="2400" b="1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בריאתנות</a:t>
            </a:r>
          </a:p>
          <a:p>
            <a:pPr algn="ctr" rtl="1"/>
            <a:endParaRPr lang="he-IL" sz="2400" dirty="0">
              <a:latin typeface="Times New Roman" panose="02020603050405020304" pitchFamily="18" charset="0"/>
              <a:cs typeface="Narkisim" panose="020E0502050101010101" pitchFamily="34" charset="-79"/>
            </a:endParaRPr>
          </a:p>
          <a:p>
            <a:pPr algn="ctr" rtl="1"/>
            <a:r>
              <a:rPr lang="he-IL" sz="24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אין שינוי</a:t>
            </a:r>
          </a:p>
          <a:p>
            <a:pPr algn="ctr" rtl="1"/>
            <a:r>
              <a:rPr lang="he-IL" sz="24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אין מוצא משותף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6" name="Text Box 2062"/>
          <p:cNvSpPr txBox="1">
            <a:spLocks noChangeArrowheads="1"/>
          </p:cNvSpPr>
          <p:nvPr/>
        </p:nvSpPr>
        <p:spPr bwMode="auto">
          <a:xfrm rot="-5400000">
            <a:off x="203260" y="2331522"/>
            <a:ext cx="447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1"/>
            <a:r>
              <a:rPr lang="he-IL" b="1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זמן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17" name="Text Box 2063"/>
          <p:cNvSpPr txBox="1">
            <a:spLocks noChangeArrowheads="1"/>
          </p:cNvSpPr>
          <p:nvPr/>
        </p:nvSpPr>
        <p:spPr bwMode="auto">
          <a:xfrm>
            <a:off x="3501438" y="4953000"/>
            <a:ext cx="205857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he-IL" sz="2400" b="1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טרנספורמיזם</a:t>
            </a:r>
          </a:p>
          <a:p>
            <a:pPr algn="ctr"/>
            <a:endParaRPr lang="he-IL" sz="2400" dirty="0">
              <a:latin typeface="Times New Roman" panose="02020603050405020304" pitchFamily="18" charset="0"/>
              <a:cs typeface="Narkisim" panose="020E0502050101010101" pitchFamily="34" charset="-79"/>
            </a:endParaRPr>
          </a:p>
          <a:p>
            <a:pPr algn="ctr"/>
            <a:r>
              <a:rPr lang="he-IL" sz="24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יש שינוי</a:t>
            </a:r>
          </a:p>
          <a:p>
            <a:pPr algn="ctr"/>
            <a:r>
              <a:rPr lang="he-IL" sz="24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אין מוצא משותף</a:t>
            </a:r>
          </a:p>
        </p:txBody>
      </p:sp>
      <p:sp>
        <p:nvSpPr>
          <p:cNvPr id="18" name="Text Box 2064"/>
          <p:cNvSpPr txBox="1">
            <a:spLocks noChangeArrowheads="1"/>
          </p:cNvSpPr>
          <p:nvPr/>
        </p:nvSpPr>
        <p:spPr bwMode="auto">
          <a:xfrm>
            <a:off x="5791200" y="4953000"/>
            <a:ext cx="30273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he-IL" sz="2400" b="1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מוצא משותף עם שינויים</a:t>
            </a:r>
          </a:p>
          <a:p>
            <a:pPr algn="ctr"/>
            <a:endParaRPr lang="he-IL" sz="2400" dirty="0">
              <a:latin typeface="Times New Roman" panose="02020603050405020304" pitchFamily="18" charset="0"/>
              <a:cs typeface="Narkisim" panose="020E0502050101010101" pitchFamily="34" charset="-79"/>
            </a:endParaRPr>
          </a:p>
          <a:p>
            <a:pPr algn="ctr"/>
            <a:r>
              <a:rPr lang="he-IL" sz="24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יש שינוי</a:t>
            </a:r>
          </a:p>
          <a:p>
            <a:pPr algn="ctr"/>
            <a:r>
              <a:rPr lang="he-IL" sz="2400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יש מוצא משותף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90600" y="1676400"/>
            <a:ext cx="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95400" y="36576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062"/>
          <p:cNvSpPr txBox="1">
            <a:spLocks noChangeArrowheads="1"/>
          </p:cNvSpPr>
          <p:nvPr/>
        </p:nvSpPr>
        <p:spPr bwMode="auto">
          <a:xfrm>
            <a:off x="1692880" y="3728124"/>
            <a:ext cx="69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1"/>
            <a:r>
              <a:rPr lang="he-IL" b="1" dirty="0" smtClean="0">
                <a:latin typeface="Times New Roman" panose="02020603050405020304" pitchFamily="18" charset="0"/>
                <a:cs typeface="Narkisim" panose="020E0502050101010101" pitchFamily="34" charset="-79"/>
              </a:rPr>
              <a:t>תכונה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657600" y="36576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062"/>
          <p:cNvSpPr txBox="1">
            <a:spLocks noChangeArrowheads="1"/>
          </p:cNvSpPr>
          <p:nvPr/>
        </p:nvSpPr>
        <p:spPr bwMode="auto">
          <a:xfrm>
            <a:off x="4038600" y="3728124"/>
            <a:ext cx="69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1"/>
            <a:r>
              <a:rPr lang="he-IL" b="1" dirty="0">
                <a:latin typeface="Times New Roman" panose="02020603050405020304" pitchFamily="18" charset="0"/>
                <a:cs typeface="Narkisim" panose="020E0502050101010101" pitchFamily="34" charset="-79"/>
              </a:rPr>
              <a:t>תכונה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257213" y="36822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2062"/>
          <p:cNvSpPr txBox="1">
            <a:spLocks noChangeArrowheads="1"/>
          </p:cNvSpPr>
          <p:nvPr/>
        </p:nvSpPr>
        <p:spPr bwMode="auto">
          <a:xfrm>
            <a:off x="6654694" y="3752724"/>
            <a:ext cx="69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1"/>
            <a:r>
              <a:rPr lang="he-IL" b="1" dirty="0">
                <a:latin typeface="Times New Roman" panose="02020603050405020304" pitchFamily="18" charset="0"/>
                <a:cs typeface="Narkisim" panose="020E0502050101010101" pitchFamily="34" charset="-79"/>
              </a:rPr>
              <a:t>תכונה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29" name="Line 2051"/>
          <p:cNvSpPr>
            <a:spLocks noChangeShapeType="1"/>
          </p:cNvSpPr>
          <p:nvPr/>
        </p:nvSpPr>
        <p:spPr bwMode="auto">
          <a:xfrm flipH="1">
            <a:off x="4452660" y="2100875"/>
            <a:ext cx="838200" cy="10437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0" name="Line 2053"/>
          <p:cNvSpPr>
            <a:spLocks noChangeShapeType="1"/>
          </p:cNvSpPr>
          <p:nvPr/>
        </p:nvSpPr>
        <p:spPr bwMode="auto">
          <a:xfrm>
            <a:off x="2743200" y="1928019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1026" name="Picture 2" descr="Image result for cow chick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96" y="984383"/>
            <a:ext cx="689697" cy="82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541" y="1331733"/>
            <a:ext cx="614795" cy="9599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080" y="1109933"/>
            <a:ext cx="561001" cy="83801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003" y="1215893"/>
            <a:ext cx="561001" cy="8380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19" y="1215893"/>
            <a:ext cx="561001" cy="83801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109" y="1048966"/>
            <a:ext cx="614795" cy="9599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200" y="1094336"/>
            <a:ext cx="614795" cy="959944"/>
          </a:xfrm>
          <a:prstGeom prst="rect">
            <a:avLst/>
          </a:prstGeom>
        </p:spPr>
      </p:pic>
      <p:pic>
        <p:nvPicPr>
          <p:cNvPr id="35" name="Picture 2" descr="Image result for cow chick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59" y="1323033"/>
            <a:ext cx="689697" cy="82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cow chick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17" y="1182309"/>
            <a:ext cx="689697" cy="82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29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הרכב המינים אינו קבוע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57312"/>
            <a:ext cx="8229600" cy="4525963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עדות המאובנים</a:t>
            </a:r>
          </a:p>
          <a:p>
            <a:pPr lvl="1" algn="r" rtl="1"/>
            <a:r>
              <a:rPr lang="he-IL" dirty="0" smtClean="0">
                <a:cs typeface="Narkisim" panose="020E0502050101010101" pitchFamily="34" charset="-79"/>
              </a:rPr>
              <a:t>מינים מאובנים לא מופיעים כיום</a:t>
            </a:r>
          </a:p>
          <a:p>
            <a:pPr lvl="1" algn="r" rtl="1"/>
            <a:r>
              <a:rPr lang="he-IL" dirty="0" smtClean="0">
                <a:cs typeface="Narkisim" panose="020E0502050101010101" pitchFamily="34" charset="-79"/>
              </a:rPr>
              <a:t>מינים עכשויים לא מופיעים במאובנים (בינתיים...)</a:t>
            </a:r>
          </a:p>
          <a:p>
            <a:pPr algn="r" rtl="1"/>
            <a:endParaRPr lang="he-IL" dirty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  <a:p>
            <a:pPr marL="0" indent="0" algn="r" rtl="1">
              <a:buNone/>
            </a:pPr>
            <a:endParaRPr lang="he-IL" dirty="0" smtClean="0">
              <a:cs typeface="Narkisim" panose="020E0502050101010101" pitchFamily="34" charset="-79"/>
            </a:endParaRPr>
          </a:p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האם אלו מצביעים על שינוי?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" y="3276600"/>
            <a:ext cx="4198365" cy="2350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1" y="3143475"/>
            <a:ext cx="1371600" cy="159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מינים משתנים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57312"/>
            <a:ext cx="8229600" cy="4525963"/>
          </a:xfrm>
        </p:spPr>
        <p:txBody>
          <a:bodyPr>
            <a:normAutofit/>
          </a:bodyPr>
          <a:lstStyle/>
          <a:p>
            <a:pPr algn="r" rtl="1"/>
            <a:r>
              <a:rPr lang="he-IL" dirty="0" smtClean="0">
                <a:cs typeface="Narkisim" panose="020E0502050101010101" pitchFamily="34" charset="-79"/>
              </a:rPr>
              <a:t>תצפיות במיקרו-אבולוציה</a:t>
            </a:r>
          </a:p>
          <a:p>
            <a:pPr lvl="1" algn="r" rtl="1"/>
            <a:r>
              <a:rPr lang="he-IL" dirty="0" smtClean="0">
                <a:cs typeface="Narkisim" panose="020E0502050101010101" pitchFamily="34" charset="-79"/>
              </a:rPr>
              <a:t>מגבלת הזמן:</a:t>
            </a:r>
          </a:p>
          <a:p>
            <a:pPr algn="r" rtl="1"/>
            <a:endParaRPr lang="he-IL" dirty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 descr="Image result for eleph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24200"/>
            <a:ext cx="32004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ouse f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062" y="3124200"/>
            <a:ext cx="320356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מינים משתנים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57312"/>
            <a:ext cx="8229600" cy="53641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"השחרה תעשייתית"</a:t>
            </a:r>
            <a:r>
              <a:rPr lang="en-US" dirty="0" smtClean="0"/>
              <a:t>-</a:t>
            </a:r>
            <a:r>
              <a:rPr lang="he-IL" dirty="0" smtClean="0">
                <a:cs typeface="Narkisim" panose="020E0502050101010101" pitchFamily="34" charset="-79"/>
              </a:rPr>
              <a:t> </a:t>
            </a:r>
            <a:r>
              <a:rPr lang="en-US" dirty="0" smtClean="0"/>
              <a:t>Peppered Moth</a:t>
            </a:r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האם מתבטא כאן עיקרון דרוויניסטי נוסף?</a:t>
            </a:r>
          </a:p>
          <a:p>
            <a:pPr algn="r" rtl="1"/>
            <a:endParaRPr lang="he-IL" dirty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2A4E9-3023-4203-874A-86A2AEA1524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 descr="Image result for pepper mo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917343"/>
            <a:ext cx="252412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Image result for pepper m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3078" name="Picture 6" descr="Image result for pepper mo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10" y="3047498"/>
            <a:ext cx="2548959" cy="141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pepper mo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4" y="2917343"/>
            <a:ext cx="252412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838200" y="4953000"/>
            <a:ext cx="7308000" cy="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136202"/>
            <a:ext cx="1437594" cy="83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08177"/>
            <a:ext cx="1308525" cy="89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Narkisim" panose="020E0502050101010101" pitchFamily="34" charset="-79"/>
              </a:rPr>
              <a:t>טענה- מינים משתנים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57312"/>
            <a:ext cx="8229600" cy="53641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 smtClean="0">
                <a:cs typeface="Narkisim" panose="020E0502050101010101" pitchFamily="34" charset="-79"/>
              </a:rPr>
              <a:t>שינוי באורך ה"חדק"- </a:t>
            </a:r>
            <a:r>
              <a:rPr lang="en-US" dirty="0" smtClean="0"/>
              <a:t>Soapberry bugs</a:t>
            </a:r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endParaRPr lang="en-US" dirty="0"/>
          </a:p>
          <a:p>
            <a:pPr algn="r" rtl="1"/>
            <a:endParaRPr lang="he-IL" dirty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  <a:p>
            <a:pPr algn="r" rtl="1"/>
            <a:endParaRPr lang="he-IL" dirty="0" smtClean="0">
              <a:cs typeface="Narkisim" panose="020E0502050101010101" pitchFamily="34" charset="-79"/>
            </a:endParaRPr>
          </a:p>
        </p:txBody>
      </p:sp>
      <p:sp>
        <p:nvSpPr>
          <p:cNvPr id="5" name="AutoShape 4" descr="Image result for pepper m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57400"/>
            <a:ext cx="5569011" cy="62071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967" y="2059982"/>
            <a:ext cx="3729024" cy="43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15993</TotalTime>
  <Words>731</Words>
  <Application>Microsoft Office PowerPoint</Application>
  <PresentationFormat>On-screen Show (4:3)</PresentationFormat>
  <Paragraphs>250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Narkisim</vt:lpstr>
      <vt:lpstr>Times New Roman</vt:lpstr>
      <vt:lpstr>Office Theme</vt:lpstr>
      <vt:lpstr>PowerPoint Presentation</vt:lpstr>
      <vt:lpstr>למה לא בעצם?</vt:lpstr>
      <vt:lpstr>עדויות או הוכחות?</vt:lpstr>
      <vt:lpstr>PowerPoint Presentation</vt:lpstr>
      <vt:lpstr>האלטרנטיבות</vt:lpstr>
      <vt:lpstr>טענה- הרכב המינים אינו קבוע</vt:lpstr>
      <vt:lpstr>טענה- מינים משתנים</vt:lpstr>
      <vt:lpstr>טענה- מינים משתנים</vt:lpstr>
      <vt:lpstr>טענה- מינים משתנים</vt:lpstr>
      <vt:lpstr>טענה- מינים משתנים</vt:lpstr>
      <vt:lpstr>טענה- מינים משתנים</vt:lpstr>
      <vt:lpstr>טענה- מינים משתנים</vt:lpstr>
      <vt:lpstr>טענה- מינים משתנים</vt:lpstr>
      <vt:lpstr>PowerPoint Presentation</vt:lpstr>
      <vt:lpstr>האמנם מינים חדשים? מהו 'מין' בכלל?</vt:lpstr>
      <vt:lpstr>PowerPoint Presentation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טענה- מוצא משותף</vt:lpstr>
      <vt:lpstr>אז מה היה לנו?</vt:lpstr>
      <vt:lpstr>אז דרווין צדק?</vt:lpstr>
      <vt:lpstr>בשבוע הבא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Itai Yanai</dc:creator>
  <cp:lastModifiedBy>Nana</cp:lastModifiedBy>
  <cp:revision>169</cp:revision>
  <cp:lastPrinted>2016-10-31T14:36:25Z</cp:lastPrinted>
  <dcterms:created xsi:type="dcterms:W3CDTF">2010-03-04T15:46:10Z</dcterms:created>
  <dcterms:modified xsi:type="dcterms:W3CDTF">2017-10-30T20:11:01Z</dcterms:modified>
</cp:coreProperties>
</file>